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4" r:id="rId10"/>
    <p:sldId id="280" r:id="rId11"/>
    <p:sldId id="28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2" autoAdjust="0"/>
  </p:normalViewPr>
  <p:slideViewPr>
    <p:cSldViewPr snapToGrid="0">
      <p:cViewPr>
        <p:scale>
          <a:sx n="77" d="100"/>
          <a:sy n="77" d="100"/>
        </p:scale>
        <p:origin x="-116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0E8BE-7B0C-4733-90F1-92C792A0E9BA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40CA-7F75-4A9B-824D-BCD878CB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1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1868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folHlink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lt1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lazelki.livejourna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ivejournal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1600200" y="457200"/>
            <a:ext cx="6477000" cy="121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 err="1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Невьянская</a:t>
            </a:r>
            <a:r>
              <a:rPr lang="ru-RU" b="0" i="1" dirty="0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 башня - </a:t>
            </a:r>
            <a:r>
              <a:rPr b="0" i="1" dirty="0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 </a:t>
            </a:r>
            <a:r>
              <a:rPr b="0" i="1" dirty="0" err="1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красавица</a:t>
            </a:r>
            <a:r>
              <a:rPr lang="ru-RU" b="0" i="1" dirty="0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  </a:t>
            </a:r>
            <a:r>
              <a:rPr lang="ru-RU" i="1" dirty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</a:rPr>
              <a:t>У</a:t>
            </a:r>
            <a:r>
              <a:rPr lang="ru-RU" b="0" i="1" dirty="0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рала.</a:t>
            </a:r>
            <a:r>
              <a:rPr b="0" i="1" dirty="0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 </a:t>
            </a:r>
            <a:endParaRPr b="0" i="1" dirty="0">
              <a:ln w="12700" cap="flat" cmpd="sng">
                <a:solidFill>
                  <a:srgbClr val="EAEAEA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A603AB"/>
                  </a:gs>
                  <a:gs pos="21000">
                    <a:srgbClr val="0819FB"/>
                  </a:gs>
                  <a:gs pos="35000">
                    <a:srgbClr val="1A8D48"/>
                  </a:gs>
                  <a:gs pos="52000">
                    <a:srgbClr val="FFFF00"/>
                  </a:gs>
                  <a:gs pos="72999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0"/>
              </a:gradFill>
              <a:latin typeface="Arial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4191000" y="3657600"/>
            <a:ext cx="4648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Исполнитель</a:t>
            </a:r>
            <a:r>
              <a:rPr lang="en-US" sz="2000" b="0" i="0" u="none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b="0" i="0" u="none" dirty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Коновалов Владислав</a:t>
            </a:r>
            <a:r>
              <a:rPr lang="en-US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r>
              <a:rPr lang="en-US" sz="2000" b="0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учени</a:t>
            </a:r>
            <a:r>
              <a:rPr lang="ru-RU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3</a:t>
            </a:r>
            <a:r>
              <a:rPr lang="en-US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 </a:t>
            </a:r>
            <a:r>
              <a:rPr lang="en-US" sz="20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класса</a:t>
            </a: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МАОУ  </a:t>
            </a:r>
            <a:r>
              <a:rPr lang="ru-RU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СОШ </a:t>
            </a:r>
            <a:r>
              <a:rPr lang="en-US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№1</a:t>
            </a:r>
            <a:r>
              <a:rPr lang="ru-RU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  <a:p>
            <a:pPr marL="342900" marR="0" lvl="0" indent="-3429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Руководитель</a:t>
            </a:r>
            <a:r>
              <a:rPr lang="en-US" sz="2000" b="0" i="0" u="none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b="0" i="0" u="none" dirty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Малышева Людмила Анатольевна</a:t>
            </a:r>
            <a:r>
              <a:rPr lang="en-US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sz="2000" b="0" i="0" u="none" dirty="0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endParaRPr sz="2000" b="0" i="0" u="none" dirty="0">
              <a:solidFill>
                <a:schemeClr val="fol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endParaRPr sz="2000" b="0" i="0" u="none" dirty="0">
              <a:solidFill>
                <a:schemeClr val="fol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ru-RU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en-US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год</a:t>
            </a:r>
            <a:r>
              <a:rPr lang="ru-RU" sz="20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6000"/>
            <a:ext cx="3043237" cy="4114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/>
          <p:nvPr/>
        </p:nvSpPr>
        <p:spPr>
          <a:xfrm>
            <a:off x="228600" y="228600"/>
            <a:ext cx="86868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Постановлением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Совета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Министров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РСФСР № 1327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от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30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августа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1960 г. </a:t>
            </a:r>
            <a:r>
              <a:rPr lang="en-US" sz="1800" b="1" i="0" u="none" dirty="0" err="1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башня</a:t>
            </a:r>
            <a:r>
              <a:rPr lang="en-US" sz="1800" b="1" i="0" u="none" dirty="0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включена</a:t>
            </a:r>
            <a:r>
              <a:rPr lang="en-US" sz="1800" b="1" i="0" u="none" dirty="0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1800" b="1" i="0" u="none" dirty="0" err="1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список</a:t>
            </a:r>
            <a:r>
              <a:rPr lang="en-US" sz="1800" b="1" i="0" u="none" dirty="0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исторических</a:t>
            </a:r>
            <a:r>
              <a:rPr lang="en-US" sz="1800" b="1" i="0" u="none" dirty="0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памятников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подлежащих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охране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памятники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государственного</a:t>
            </a:r>
            <a:r>
              <a:rPr lang="en-US" sz="1800" b="1" i="0" u="none" dirty="0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значения</a:t>
            </a:r>
            <a:r>
              <a:rPr lang="en-US" sz="1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ru-RU" sz="1800" b="0" i="0" u="none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lang="ru-RU" sz="180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ru-RU" b="1" dirty="0" smtClean="0"/>
              <a:t>МОЙ МАКЕТ</a:t>
            </a:r>
            <a:endParaRPr b="1" dirty="0"/>
          </a:p>
        </p:txBody>
      </p:sp>
      <p:pic>
        <p:nvPicPr>
          <p:cNvPr id="1026" name="Picture 2" descr="C:\Users\Professional\Desktop\ПРОЕКТЫ\ПРОЕКТЫ- 3 Б класс 2025\фото невьянская баш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0" y="1603804"/>
            <a:ext cx="362902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/>
          <p:nvPr/>
        </p:nvSpPr>
        <p:spPr>
          <a:xfrm>
            <a:off x="1371600" y="2057400"/>
            <a:ext cx="7239000" cy="1447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Спасибо за внимание.</a:t>
            </a:r>
          </a:p>
        </p:txBody>
      </p:sp>
      <p:sp>
        <p:nvSpPr>
          <p:cNvPr id="246" name="Google Shape;246;p32"/>
          <p:cNvSpPr txBox="1"/>
          <p:nvPr/>
        </p:nvSpPr>
        <p:spPr>
          <a:xfrm>
            <a:off x="1431925" y="513715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381000" y="4724400"/>
            <a:ext cx="8474075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В презентации использованы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официальный сайт музея -</a:t>
            </a:r>
            <a:r>
              <a:rPr lang="en-US" sz="18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http://museum-nev.ru</a:t>
            </a:r>
            <a:r>
              <a:rPr lang="en-US" sz="18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сайт Д.В. Крадинова о Невьянске </a:t>
            </a:r>
            <a:r>
              <a:rPr lang="en-US" sz="1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http://dvkradinov.livejournal.com</a:t>
            </a: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None/>
            </a:pPr>
            <a:r>
              <a:rPr lang="en-US" sz="1600" b="0" i="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glazelki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www.livejournal.com</a:t>
            </a:r>
            <a:r>
              <a:rPr lang="en-US" sz="1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статья из Википедии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 другие </a:t>
            </a:r>
            <a:r>
              <a:rPr lang="en-US" sz="1600" b="1" i="0" u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материалы Интернета,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а также фото из личного архива автора.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body" idx="4294967295"/>
          </p:nvPr>
        </p:nvSpPr>
        <p:spPr>
          <a:xfrm>
            <a:off x="3534032" y="914400"/>
            <a:ext cx="5305168" cy="570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endParaRPr lang="ru-RU" sz="2000" dirty="0" smtClean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Цель: </a:t>
            </a:r>
            <a:r>
              <a:rPr lang="ru-RU" sz="2000" dirty="0" smtClean="0">
                <a:solidFill>
                  <a:schemeClr val="dk2"/>
                </a:solidFill>
              </a:rPr>
              <a:t>изучение истории, архитектурных особенностей и культурного значения Невьянской башни, как </a:t>
            </a:r>
            <a:r>
              <a:rPr lang="ru-RU" sz="2000" dirty="0" smtClean="0">
                <a:solidFill>
                  <a:schemeClr val="dk2"/>
                </a:solidFill>
              </a:rPr>
              <a:t>уникального </a:t>
            </a:r>
            <a:r>
              <a:rPr lang="ru-RU" sz="2000" dirty="0" smtClean="0">
                <a:solidFill>
                  <a:schemeClr val="dk2"/>
                </a:solidFill>
              </a:rPr>
              <a:t>памятника Урала.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Задачи:  </a:t>
            </a:r>
            <a:r>
              <a:rPr lang="ru-RU" sz="2000" dirty="0" smtClean="0">
                <a:solidFill>
                  <a:schemeClr val="dk2"/>
                </a:solidFill>
              </a:rPr>
              <a:t>изучить исторические факты о строительстве и владельцах Невьянской башни;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dirty="0" smtClean="0">
                <a:solidFill>
                  <a:schemeClr val="dk2"/>
                </a:solidFill>
              </a:rPr>
              <a:t>-узнать о роли Невьянской башни в истории Урала;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dirty="0" smtClean="0">
                <a:solidFill>
                  <a:schemeClr val="dk2"/>
                </a:solidFill>
              </a:rPr>
              <a:t>- собрать </a:t>
            </a:r>
            <a:r>
              <a:rPr lang="ru-RU" sz="2000" dirty="0" smtClean="0">
                <a:solidFill>
                  <a:schemeClr val="dk2"/>
                </a:solidFill>
              </a:rPr>
              <a:t>макет Невьянской башни;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dirty="0" smtClean="0">
                <a:solidFill>
                  <a:schemeClr val="dk2"/>
                </a:solidFill>
              </a:rPr>
              <a:t>-поделиться  </a:t>
            </a:r>
            <a:r>
              <a:rPr lang="ru-RU" sz="2000" dirty="0" smtClean="0">
                <a:solidFill>
                  <a:schemeClr val="dk2"/>
                </a:solidFill>
              </a:rPr>
              <a:t>информацией и впечатлениями о Невьянской башне  перед одноклассниками.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endParaRPr lang="ru-RU" sz="2000" dirty="0" smtClean="0">
              <a:solidFill>
                <a:schemeClr val="dk2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endParaRPr lang="ru-RU" sz="2000" dirty="0" smtClean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en-US" sz="2000" b="0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Google Shape;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935" y="358346"/>
            <a:ext cx="3043237" cy="4114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4294967295"/>
          </p:nvPr>
        </p:nvSpPr>
        <p:spPr>
          <a:xfrm>
            <a:off x="5638800" y="1037968"/>
            <a:ext cx="2859087" cy="406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endParaRPr lang="ru-RU" sz="2000" b="0" i="0" u="none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Актуальность темы: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Невьянская башня – </a:t>
            </a:r>
            <a:r>
              <a:rPr lang="ru-RU" sz="2000" dirty="0" smtClean="0">
                <a:solidFill>
                  <a:schemeClr val="bg2"/>
                </a:solidFill>
              </a:rPr>
              <a:t>историческая ценность и объект современного </a:t>
            </a:r>
            <a:r>
              <a:rPr lang="ru-RU" sz="2000" dirty="0" smtClean="0">
                <a:solidFill>
                  <a:schemeClr val="bg2"/>
                </a:solidFill>
              </a:rPr>
              <a:t>внимания 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smtClean="0">
                <a:solidFill>
                  <a:schemeClr val="bg2"/>
                </a:solidFill>
              </a:rPr>
              <a:t>для обсуждения и изучения?</a:t>
            </a:r>
            <a:endParaRPr lang="ru-RU" sz="2000" i="0" u="none" dirty="0" smtClean="0">
              <a:solidFill>
                <a:schemeClr val="bg2"/>
              </a:solidFill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endParaRPr dirty="0"/>
          </a:p>
        </p:txBody>
      </p:sp>
      <p:pic>
        <p:nvPicPr>
          <p:cNvPr id="4" name="Google Shape;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415" y="481913"/>
            <a:ext cx="4312509" cy="547404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 idx="4294967295"/>
          </p:nvPr>
        </p:nvSpPr>
        <p:spPr>
          <a:xfrm>
            <a:off x="2743200" y="228600"/>
            <a:ext cx="6200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lang="en-US" sz="3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История  башни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4294967295"/>
          </p:nvPr>
        </p:nvSpPr>
        <p:spPr>
          <a:xfrm>
            <a:off x="4267200" y="914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Башня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построена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период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1721 и 1745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годами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Точная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дата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строительства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неизвестна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ru-RU" sz="2000" dirty="0" smtClean="0">
                <a:solidFill>
                  <a:schemeClr val="dk2"/>
                </a:solidFill>
              </a:rPr>
              <a:t>Более 300 лет она удивляет всех своим наклоном и красотой.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152900" cy="31067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3505200"/>
            <a:ext cx="4648200" cy="31067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" name="Google Shape;4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09568"/>
            <a:ext cx="4152901" cy="4114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body" idx="4294967295"/>
          </p:nvPr>
        </p:nvSpPr>
        <p:spPr>
          <a:xfrm>
            <a:off x="1182686" y="2017712"/>
            <a:ext cx="7961313" cy="484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4294967295"/>
          </p:nvPr>
        </p:nvSpPr>
        <p:spPr>
          <a:xfrm>
            <a:off x="4485503" y="457200"/>
            <a:ext cx="442989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Высота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башни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– 57 с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половиной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метров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Она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отклоняется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почти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два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метра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Народное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предание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гласит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наклонилась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башня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от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демидовских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грехов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злодейств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2900" marR="0" lvl="0" indent="-2667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Наклон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у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башни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серпо</a:t>
            </a: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образный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потому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строители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вносили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поправки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стройки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2900" marR="0" lvl="0" indent="-2667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ru-RU" sz="2000" dirty="0" err="1" smtClean="0">
                <a:solidFill>
                  <a:schemeClr val="dk2"/>
                </a:solidFill>
              </a:rPr>
              <a:t>Многоие</a:t>
            </a:r>
            <a:r>
              <a:rPr lang="ru-RU" sz="2000" dirty="0" smtClean="0">
                <a:solidFill>
                  <a:schemeClr val="dk2"/>
                </a:solidFill>
              </a:rPr>
              <a:t> туристы приезжают, чтобы увидеть её и узнать о её истории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dirty="0"/>
          </a:p>
          <a:p>
            <a:pPr marL="342900" marR="0" lvl="0" indent="-2667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7773" y="0"/>
            <a:ext cx="5137150" cy="685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4294967295"/>
          </p:nvPr>
        </p:nvSpPr>
        <p:spPr>
          <a:xfrm>
            <a:off x="3429000" y="228600"/>
            <a:ext cx="5334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 err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Башня</a:t>
            </a:r>
            <a:r>
              <a:rPr lang="en-US" sz="2000" b="0" i="0" u="none" dirty="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построена</a:t>
            </a:r>
            <a:r>
              <a:rPr lang="en-US" sz="2000" b="0" i="0" u="none" dirty="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по</a:t>
            </a:r>
            <a:r>
              <a:rPr lang="en-US" sz="2000" b="0" i="0" u="none" dirty="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приказу</a:t>
            </a:r>
            <a:r>
              <a:rPr lang="en-US" sz="2000" b="0" i="0" u="none" dirty="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Акинфия</a:t>
            </a:r>
            <a:r>
              <a:rPr lang="en-US" sz="2000" b="0" i="0" u="none" dirty="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Демидова</a:t>
            </a:r>
            <a:r>
              <a:rPr lang="en-US" sz="2000" b="0" i="0" u="none" dirty="0" smtClean="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000" b="1" dirty="0"/>
              <a:t>Миф №1.</a:t>
            </a:r>
            <a:r>
              <a:rPr lang="ru-RU" sz="2000" dirty="0"/>
              <a:t> Невьянская башня наклонилась по замыслу </a:t>
            </a:r>
            <a:r>
              <a:rPr lang="ru-RU" sz="2000" dirty="0" err="1"/>
              <a:t>архитектора.Существует</a:t>
            </a:r>
            <a:r>
              <a:rPr lang="ru-RU" sz="2000" dirty="0"/>
              <a:t> красивая легенда, что  невьянская наклонная башня  специально построена таковой. Во-первых, в уральском городе  </a:t>
            </a:r>
            <a:r>
              <a:rPr lang="ru-RU" sz="2000" dirty="0" err="1"/>
              <a:t>Акинфий</a:t>
            </a:r>
            <a:r>
              <a:rPr lang="ru-RU" sz="2000" dirty="0"/>
              <a:t> Демидов , наслышавшись о европейских диковинках, хотел построить свою достопримечательность, такую же, как  Пизанская падающая башня . Второе объяснение — башня изначально наклонена, склонившись в почтительном поклоне в сторону родного города  Никиты и </a:t>
            </a:r>
            <a:r>
              <a:rPr lang="ru-RU" sz="2000" dirty="0" err="1"/>
              <a:t>Акинфия</a:t>
            </a:r>
            <a:r>
              <a:rPr lang="ru-RU" sz="2000" dirty="0"/>
              <a:t> Демидовых  — Тулы.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dirty="0"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78" y="580768"/>
            <a:ext cx="3361038" cy="48438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4294967295"/>
          </p:nvPr>
        </p:nvSpPr>
        <p:spPr>
          <a:xfrm>
            <a:off x="3733800" y="172994"/>
            <a:ext cx="5410200" cy="424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400"/>
              </a:spcBef>
              <a:buSzPts val="1200"/>
              <a:buNone/>
            </a:pPr>
            <a:r>
              <a:rPr lang="ru-RU" sz="2000" b="1" dirty="0" smtClean="0"/>
              <a:t>Миф </a:t>
            </a:r>
            <a:r>
              <a:rPr lang="ru-RU" sz="2000" b="1" dirty="0"/>
              <a:t>№2.</a:t>
            </a:r>
            <a:r>
              <a:rPr lang="ru-RU" sz="2000" dirty="0"/>
              <a:t> Архитектор погиб, упав с башни.</a:t>
            </a:r>
          </a:p>
          <a:p>
            <a:pPr marL="0" indent="0">
              <a:spcBef>
                <a:spcPts val="400"/>
              </a:spcBef>
              <a:buSzPts val="1200"/>
              <a:buNone/>
            </a:pPr>
            <a:r>
              <a:rPr lang="ru-RU" sz="2000" dirty="0" smtClean="0"/>
              <a:t>Вымысел </a:t>
            </a:r>
            <a:r>
              <a:rPr lang="ru-RU" sz="2000" dirty="0"/>
              <a:t>это или правда. Факт в том, что мы до сих пор не знаем имени архитектора  невьянской  башни 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400"/>
              </a:spcBef>
              <a:buSzPts val="1200"/>
              <a:buNone/>
            </a:pPr>
            <a:r>
              <a:rPr lang="ru-RU" sz="2000" b="1" dirty="0" smtClean="0"/>
              <a:t>Миф </a:t>
            </a:r>
            <a:r>
              <a:rPr lang="ru-RU" sz="2000" b="1" dirty="0"/>
              <a:t>№3.</a:t>
            </a:r>
            <a:r>
              <a:rPr lang="ru-RU" sz="2000" dirty="0"/>
              <a:t> Часовой механизм невьянской башни стоит дороже самой </a:t>
            </a:r>
            <a:r>
              <a:rPr lang="ru-RU" sz="2000" dirty="0" smtClean="0"/>
              <a:t>башни.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Часы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были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куплены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Демидовым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за</a:t>
            </a:r>
            <a:r>
              <a:rPr lang="en-US" sz="2000" dirty="0">
                <a:solidFill>
                  <a:schemeClr val="dk2"/>
                </a:solidFill>
              </a:rPr>
              <a:t> 5 </a:t>
            </a:r>
            <a:r>
              <a:rPr lang="en-US" sz="2000" dirty="0" err="1">
                <a:solidFill>
                  <a:schemeClr val="dk2"/>
                </a:solidFill>
              </a:rPr>
              <a:t>тысяч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рублей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золотом</a:t>
            </a:r>
            <a:endParaRPr lang="ru-RU" sz="2000" dirty="0">
              <a:solidFill>
                <a:schemeClr val="dk2"/>
              </a:solidFill>
            </a:endParaRPr>
          </a:p>
          <a:p>
            <a:pPr marL="0" indent="0">
              <a:spcBef>
                <a:spcPts val="400"/>
              </a:spcBef>
              <a:buSzPts val="1200"/>
              <a:buNone/>
            </a:pPr>
            <a:endParaRPr lang="ru-RU" sz="2000" dirty="0" smtClean="0"/>
          </a:p>
          <a:p>
            <a:pPr marL="0" indent="0">
              <a:spcBef>
                <a:spcPts val="400"/>
              </a:spcBef>
              <a:buSzPts val="1200"/>
              <a:buNone/>
            </a:pPr>
            <a:endParaRPr dirty="0" smtClean="0"/>
          </a:p>
          <a:p>
            <a:pPr marL="342900" marR="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643449"/>
            <a:ext cx="3410465" cy="50909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6519" y="3249826"/>
            <a:ext cx="4572000" cy="305212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" name="Google Shape;13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410464" cy="16434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4294967295"/>
          </p:nvPr>
        </p:nvSpPr>
        <p:spPr>
          <a:xfrm>
            <a:off x="4191000" y="2743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4294967295"/>
          </p:nvPr>
        </p:nvSpPr>
        <p:spPr>
          <a:xfrm>
            <a:off x="3733800" y="228600"/>
            <a:ext cx="4837112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шпилю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подведено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заземление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самом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верхнем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этаже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башни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расположен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балкон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ru-RU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Установлен первый громоотвод в мире.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ru-RU" sz="2000" dirty="0" smtClean="0">
                <a:solidFill>
                  <a:schemeClr val="dk2"/>
                </a:solidFill>
              </a:rPr>
              <a:t>В подвалах невьянской башни  находятся секретные мастерские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ru-RU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 башне Демидовы чеканили золотые монеты.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endParaRPr dirty="0"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0"/>
            <a:ext cx="3505200" cy="5105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7286" y="3424882"/>
            <a:ext cx="3286897" cy="2286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4294967295"/>
          </p:nvPr>
        </p:nvSpPr>
        <p:spPr>
          <a:xfrm>
            <a:off x="5334000" y="762000"/>
            <a:ext cx="3581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Миф №7. </a:t>
            </a:r>
            <a:r>
              <a:rPr lang="en-US" sz="2000" b="0" i="0" u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Ещё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выше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находится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так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называемая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слуховая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комната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».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ней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человек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стоящий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ru-RU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000" b="0" i="0" u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одном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углу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комнаты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может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хорошо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расслышать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говорят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другом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углу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Это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связано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особой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формой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потолка</a:t>
            </a:r>
            <a:r>
              <a:rPr lang="en-US" sz="20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en-US" sz="2000" b="0" i="0" u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Демидов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подслушивал</a:t>
            </a:r>
            <a:r>
              <a:rPr lang="ru-RU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разговоры ревизоров.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None/>
            </a:pPr>
            <a:r>
              <a:rPr lang="ru-RU" sz="2000" dirty="0" smtClean="0">
                <a:solidFill>
                  <a:schemeClr val="dk2"/>
                </a:solidFill>
              </a:rPr>
              <a:t>Миф №8. Беглых мастеров Демидов замуровывал в стены невьянской башни.</a:t>
            </a:r>
            <a:r>
              <a:rPr lang="ru-RU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342900" marR="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l="5999" r="4999" b="13333"/>
          <a:stretch/>
        </p:blipFill>
        <p:spPr>
          <a:xfrm>
            <a:off x="0" y="990600"/>
            <a:ext cx="5029200" cy="367188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2000"/>
            <a:ext cx="3048000" cy="2286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">
      <a:dk1>
        <a:srgbClr val="000000"/>
      </a:dk1>
      <a:lt1>
        <a:srgbClr val="CDFFCD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CDFFCD"/>
      </a:accent3>
      <a:accent4>
        <a:srgbClr val="00E4A8"/>
      </a:accent4>
      <a:accent5>
        <a:srgbClr val="FFCF01"/>
      </a:accent5>
      <a:accent6>
        <a:srgbClr val="CDFFCD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376</Words>
  <Application>Microsoft Office PowerPoint</Application>
  <PresentationFormat>Экран (4:3)</PresentationFormat>
  <Paragraphs>63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Палитра</vt:lpstr>
      <vt:lpstr>Презентация PowerPoint</vt:lpstr>
      <vt:lpstr>Презентация PowerPoint</vt:lpstr>
      <vt:lpstr>Презентация PowerPoint</vt:lpstr>
      <vt:lpstr>История  башни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14</cp:revision>
  <dcterms:modified xsi:type="dcterms:W3CDTF">2026-04-08T12:17:17Z</dcterms:modified>
</cp:coreProperties>
</file>